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Peter Landin in 1965</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56bd10262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56bd1026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Substitute M for x throughout L</a:t>
            </a:r>
            <a:endParaRPr/>
          </a:p>
          <a:p>
            <a:pPr indent="0" lvl="0" marL="0" rtl="0" algn="l">
              <a:spcBef>
                <a:spcPts val="0"/>
              </a:spcBef>
              <a:spcAft>
                <a:spcPts val="0"/>
              </a:spcAft>
              <a:buNone/>
            </a:pPr>
            <a:r>
              <a:rPr lang="en"/>
              <a:t>Fruitful development in fruitful are in which imperative expression can be disregarded</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56bd10262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56bd10262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56bd1026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56bd1026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Roughly speaking this amounts to using fewer and larger statements.</a:t>
            </a:r>
            <a:endParaRPr/>
          </a:p>
          <a:p>
            <a:pPr indent="0" lvl="0" marL="0" rtl="0" algn="l">
              <a:spcBef>
                <a:spcPts val="0"/>
              </a:spcBef>
              <a:spcAft>
                <a:spcPts val="0"/>
              </a:spcAft>
              <a:buNone/>
            </a:pPr>
            <a:r>
              <a:rPr lang="en"/>
              <a:t>easier to understand, debug, modify and incorporate into a larger program </a:t>
            </a:r>
            <a:endParaRPr/>
          </a:p>
          <a:p>
            <a:pPr indent="0" lvl="0" marL="0" rtl="0" algn="l">
              <a:spcBef>
                <a:spcPts val="0"/>
              </a:spcBef>
              <a:spcAft>
                <a:spcPts val="0"/>
              </a:spcAft>
              <a:buNone/>
            </a:pPr>
            <a:r>
              <a:rPr lang="en"/>
              <a:t>User of programming language is often presented with a choice between using explicit sequencing or some alternative feature of the language</a:t>
            </a:r>
            <a:endParaRPr/>
          </a:p>
          <a:p>
            <a:pPr indent="0" lvl="0" marL="0" rtl="0" algn="l">
              <a:spcBef>
                <a:spcPts val="0"/>
              </a:spcBef>
              <a:spcAft>
                <a:spcPts val="0"/>
              </a:spcAft>
              <a:buNone/>
            </a:pPr>
            <a:r>
              <a:rPr lang="en"/>
              <a:t>an emphasis on describing things in terms of other things leads to the same kind of requirements as an emphasis against explicit sequencing.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c6f73a04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conclusion, the author proposed two important problem for prediction of future language evolution</a:t>
            </a:r>
            <a:r>
              <a:rPr lang="en"/>
              <a:t> </a:t>
            </a:r>
            <a:endParaRPr/>
          </a:p>
          <a:p>
            <a:pPr indent="0" lvl="0" marL="0" rtl="0" algn="l">
              <a:spcBef>
                <a:spcPts val="0"/>
              </a:spcBef>
              <a:spcAft>
                <a:spcPts val="0"/>
              </a:spcAft>
              <a:buNone/>
            </a:pPr>
            <a:r>
              <a:rPr lang="en"/>
              <a:t>three techniques of language design: abstract syntax, axiomatization, and an underlying abstract machine. It is assumed that future calls on language development cannot be forestalled without gener~lizing the alternatives to explicit sequencing. The innovations of "programpoints" and the "off-side rule" are directed at two of the problems (respectively in the areas of semantics and syntax) that must consequently be faced. </a:t>
            </a:r>
            <a:endParaRPr/>
          </a:p>
          <a:p>
            <a:pPr indent="0" lvl="0" marL="0" rtl="0" algn="l">
              <a:spcBef>
                <a:spcPts val="0"/>
              </a:spcBef>
              <a:spcAft>
                <a:spcPts val="0"/>
              </a:spcAft>
              <a:buNone/>
            </a:pPr>
            <a:r>
              <a:rPr lang="en"/>
              <a:t>The languages people use to communicate with computers differ and we want to know if this reflect basic logical properties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lambda-calculus based functional programming language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example, in almost every language a user can coin names, obeying certain rules about the contexts in which the name is used and their relation to the textual segments that introduce, define, declare, or otherwise constrain its use. These rules vary considerably from one language to another, and frequently even within a single language there may be different conventions for different classes of names, with near-analogies that come irritatingly close to being exact. </a:t>
            </a:r>
            <a:endParaRPr/>
          </a:p>
          <a:p>
            <a:pPr indent="0" lvl="0" marL="0" rtl="0" algn="l">
              <a:spcBef>
                <a:spcPts val="0"/>
              </a:spcBef>
              <a:spcAft>
                <a:spcPts val="0"/>
              </a:spcAft>
              <a:buNone/>
            </a:pPr>
            <a:r>
              <a:rPr lang="en"/>
              <a:t>So rules about user-coined names is an area in which we might expect to see the history of computer applications give ground to their logic. Another such area is in specifying functional relations. We can see by comparing these two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part of where definition -- where clause</a:t>
            </a:r>
            <a:endParaRPr/>
          </a:p>
          <a:p>
            <a:pPr indent="0" lvl="0" marL="0" rtl="0" algn="l">
              <a:spcBef>
                <a:spcPts val="0"/>
              </a:spcBef>
              <a:spcAft>
                <a:spcPts val="0"/>
              </a:spcAft>
              <a:buNone/>
            </a:pPr>
            <a:r>
              <a:rPr lang="en"/>
              <a:t>Where are brackets optional or obligatory</a:t>
            </a:r>
            <a:endParaRPr/>
          </a:p>
          <a:p>
            <a:pPr indent="0" lvl="0" marL="0" rtl="0" algn="l">
              <a:spcBef>
                <a:spcPts val="0"/>
              </a:spcBef>
              <a:spcAft>
                <a:spcPts val="0"/>
              </a:spcAft>
              <a:buNone/>
            </a:pPr>
            <a:r>
              <a:rPr lang="en"/>
              <a:t>Meanings that are appropriate for main clause</a:t>
            </a:r>
            <a:endParaRPr/>
          </a:p>
          <a:p>
            <a:pPr indent="0" lvl="0" marL="0" rtl="0" algn="l">
              <a:spcBef>
                <a:spcPts val="0"/>
              </a:spcBef>
              <a:spcAft>
                <a:spcPts val="0"/>
              </a:spcAft>
              <a:buNone/>
            </a:pPr>
            <a:r>
              <a:rPr lang="en"/>
              <a:t>Outcome of more recondite structural configuration among those deemed admissble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relationship between physical ISWlM and logical ISWIM is fixed by saying what physical texts represent each logical element, and also what layout is permitted in stringing them together</a:t>
            </a:r>
            <a:endParaRPr/>
          </a:p>
          <a:p>
            <a:pPr indent="0" lvl="0" marL="0" rtl="0" algn="l">
              <a:spcBef>
                <a:spcPts val="0"/>
              </a:spcBef>
              <a:spcAft>
                <a:spcPts val="0"/>
              </a:spcAft>
              <a:buNone/>
            </a:pPr>
            <a:r>
              <a:rPr lang="en"/>
              <a:t>The relationship between logical Isw~ and abstract IswlM is fixed by a formal grammar not unlike the one in the ALGOL 60 report, together with a statement connecting the phrase categories with the abstract grammatical categories</a:t>
            </a:r>
            <a:endParaRPr/>
          </a:p>
          <a:p>
            <a:pPr indent="0" lvl="0" marL="0" rtl="0" algn="l">
              <a:spcBef>
                <a:spcPts val="0"/>
              </a:spcBef>
              <a:spcAft>
                <a:spcPts val="0"/>
              </a:spcAft>
              <a:buNone/>
            </a:pPr>
            <a:r>
              <a:rPr lang="en"/>
              <a:t>The relationship between abstract Iswls( and AEs is fixed by giving the form of AE equivalent to each abstract IswiM grammatical category. It happens that these latter include a subset that exactly matches AEs. Hence this link in our chain of reh~tions is roughly a mapping of ISWIM into an essential "kernel" of IswIM, of which all the rest is mere decoration.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56bd102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56bd102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following defines the class in terms of a class called identifier</a:t>
            </a:r>
            <a:endParaRPr/>
          </a:p>
          <a:p>
            <a:pPr indent="0" lvl="0" marL="0" rtl="0" algn="l">
              <a:spcBef>
                <a:spcPts val="0"/>
              </a:spcBef>
              <a:spcAft>
                <a:spcPts val="0"/>
              </a:spcAft>
              <a:buNone/>
            </a:pPr>
            <a:r>
              <a:rPr lang="en"/>
              <a:t>Examples of Reference ISWIM are given alongside, against the right margin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56bd1026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56bd1026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56bd1026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56bd1026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bias towards or away from a particular field of application has emerged.</a:t>
            </a:r>
            <a:endParaRPr/>
          </a:p>
          <a:p>
            <a:pPr indent="0" lvl="0" marL="0" rtl="0" algn="l">
              <a:spcBef>
                <a:spcPts val="0"/>
              </a:spcBef>
              <a:spcAft>
                <a:spcPts val="0"/>
              </a:spcAft>
              <a:buNone/>
            </a:pPr>
            <a:r>
              <a:rPr lang="en"/>
              <a:t>It is nearer to LISP'S M-expressions (which constitute an informal language used as an intermediate result in hand-preparing LISP programs). IswlAi has the following additional features: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56bd1026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56bd1026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extent to which a subexpression can be replaced by an equivalent subexpression without disturbing the equivalence class of the whole expression. </a:t>
            </a:r>
            <a:endParaRPr/>
          </a:p>
          <a:p>
            <a:pPr indent="0" lvl="0" marL="0" rtl="0" algn="l">
              <a:spcBef>
                <a:spcPts val="0"/>
              </a:spcBef>
              <a:spcAft>
                <a:spcPts val="0"/>
              </a:spcAft>
              <a:buNone/>
            </a:pPr>
            <a:r>
              <a:rPr lang="en"/>
              <a:t> user-coined names, i.e., in definitions and, in particular, function definitions. (3) built-in entities implicit in special forms of expression. The only iiistanees of this in Iswllv[ are conditional expressions, listings and self-referential definitions. (4) named entities added in any specific problemorientation of IswIM.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Next 700 Programming Languages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204000" y="479225"/>
            <a:ext cx="4368000" cy="1613405"/>
          </a:xfrm>
          <a:prstGeom prst="rect">
            <a:avLst/>
          </a:prstGeom>
          <a:noFill/>
          <a:ln>
            <a:noFill/>
          </a:ln>
        </p:spPr>
      </p:pic>
      <p:pic>
        <p:nvPicPr>
          <p:cNvPr id="125" name="Google Shape;125;p22"/>
          <p:cNvPicPr preferRelativeResize="0"/>
          <p:nvPr/>
        </p:nvPicPr>
        <p:blipFill>
          <a:blip r:embed="rId4">
            <a:alphaModFix/>
          </a:blip>
          <a:stretch>
            <a:fillRect/>
          </a:stretch>
        </p:blipFill>
        <p:spPr>
          <a:xfrm>
            <a:off x="4572000" y="479225"/>
            <a:ext cx="4191000" cy="3600450"/>
          </a:xfrm>
          <a:prstGeom prst="rect">
            <a:avLst/>
          </a:prstGeom>
          <a:noFill/>
          <a:ln>
            <a:noFill/>
          </a:ln>
        </p:spPr>
      </p:pic>
      <p:pic>
        <p:nvPicPr>
          <p:cNvPr id="126" name="Google Shape;126;p22"/>
          <p:cNvPicPr preferRelativeResize="0"/>
          <p:nvPr/>
        </p:nvPicPr>
        <p:blipFill>
          <a:blip r:embed="rId5">
            <a:alphaModFix/>
          </a:blip>
          <a:stretch>
            <a:fillRect/>
          </a:stretch>
        </p:blipFill>
        <p:spPr>
          <a:xfrm>
            <a:off x="204000" y="2571750"/>
            <a:ext cx="4368000" cy="12213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Equivalence Rules</a:t>
            </a:r>
            <a:endParaRPr/>
          </a:p>
        </p:txBody>
      </p:sp>
      <p:pic>
        <p:nvPicPr>
          <p:cNvPr id="132" name="Google Shape;132;p23"/>
          <p:cNvPicPr preferRelativeResize="0"/>
          <p:nvPr/>
        </p:nvPicPr>
        <p:blipFill>
          <a:blip r:embed="rId3">
            <a:alphaModFix/>
          </a:blip>
          <a:stretch>
            <a:fillRect/>
          </a:stretch>
        </p:blipFill>
        <p:spPr>
          <a:xfrm>
            <a:off x="1602063" y="1833081"/>
            <a:ext cx="5961776" cy="3090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Explicit Sequencing</a:t>
            </a:r>
            <a:endParaRPr/>
          </a:p>
        </p:txBody>
      </p:sp>
      <p:sp>
        <p:nvSpPr>
          <p:cNvPr id="138" name="Google Shape;138;p2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Reducing the extent to which the program conveys its information by explicit programming</a:t>
            </a:r>
            <a:endParaRPr/>
          </a:p>
          <a:p>
            <a:pPr indent="0" lvl="0" marL="0" rtl="0" algn="l">
              <a:spcBef>
                <a:spcPts val="1600"/>
              </a:spcBef>
              <a:spcAft>
                <a:spcPts val="0"/>
              </a:spcAft>
              <a:buNone/>
            </a:pPr>
            <a:r>
              <a:rPr lang="en"/>
              <a:t>Adding imperative feature to basically non imperative language. Resulting language will have non imperative subset</a:t>
            </a:r>
            <a:endParaRPr/>
          </a:p>
          <a:p>
            <a:pPr indent="0" lvl="0" marL="0" rtl="0" algn="l">
              <a:spcBef>
                <a:spcPts val="1600"/>
              </a:spcBef>
              <a:spcAft>
                <a:spcPts val="1600"/>
              </a:spcAft>
              <a:buNone/>
            </a:pPr>
            <a:r>
              <a:t/>
            </a:r>
            <a:endParaRPr/>
          </a:p>
        </p:txBody>
      </p:sp>
      <p:pic>
        <p:nvPicPr>
          <p:cNvPr id="139" name="Google Shape;139;p24"/>
          <p:cNvPicPr preferRelativeResize="0"/>
          <p:nvPr/>
        </p:nvPicPr>
        <p:blipFill>
          <a:blip r:embed="rId3">
            <a:alphaModFix/>
          </a:blip>
          <a:stretch>
            <a:fillRect/>
          </a:stretch>
        </p:blipFill>
        <p:spPr>
          <a:xfrm>
            <a:off x="3306899" y="1388155"/>
            <a:ext cx="5649925" cy="2367200"/>
          </a:xfrm>
          <a:prstGeom prst="rect">
            <a:avLst/>
          </a:prstGeom>
          <a:noFill/>
          <a:ln>
            <a:noFill/>
          </a:ln>
        </p:spPr>
      </p:pic>
      <p:sp>
        <p:nvSpPr>
          <p:cNvPr id="140" name="Google Shape;140;p24"/>
          <p:cNvSpPr txBox="1"/>
          <p:nvPr/>
        </p:nvSpPr>
        <p:spPr>
          <a:xfrm>
            <a:off x="3406075" y="636475"/>
            <a:ext cx="5315400" cy="6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The two most needed features: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265500" y="3360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Final point</a:t>
            </a:r>
            <a:endParaRPr/>
          </a:p>
        </p:txBody>
      </p:sp>
      <p:sp>
        <p:nvSpPr>
          <p:cNvPr id="146" name="Google Shape;146;p25"/>
          <p:cNvSpPr txBox="1"/>
          <p:nvPr>
            <p:ph idx="1" type="subTitle"/>
          </p:nvPr>
        </p:nvSpPr>
        <p:spPr>
          <a:xfrm>
            <a:off x="345250" y="1818349"/>
            <a:ext cx="4045200" cy="288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
            </a:r>
            <a:r>
              <a:rPr lang="en"/>
              <a:t>o the idiosyncracies reflect basic logical properties of the situations that are being catered for? Or are they accidents of history and personal background that may be obscuring fruitful developments?</a:t>
            </a:r>
            <a:endParaRPr/>
          </a:p>
        </p:txBody>
      </p:sp>
      <p:pic>
        <p:nvPicPr>
          <p:cNvPr descr="Black and white image of ladder handles coming out of the water onto a floating dock" id="147" name="Google Shape;147;p25"/>
          <p:cNvPicPr preferRelativeResize="0"/>
          <p:nvPr/>
        </p:nvPicPr>
        <p:blipFill rotWithShape="1">
          <a:blip r:embed="rId3">
            <a:alphaModFix/>
          </a:blip>
          <a:srcRect b="2669" l="27777" r="9107" t="2669"/>
          <a:stretch/>
        </p:blipFill>
        <p:spPr>
          <a:xfrm>
            <a:off x="5355300" y="1069050"/>
            <a:ext cx="3005395" cy="30053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Thanks!</a:t>
            </a:r>
            <a:endParaRPr sz="3000"/>
          </a:p>
        </p:txBody>
      </p:sp>
      <p:sp>
        <p:nvSpPr>
          <p:cNvPr id="153" name="Google Shape;153;p26"/>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 </a:t>
            </a:r>
            <a:endParaRPr sz="1400"/>
          </a:p>
        </p:txBody>
      </p:sp>
      <p:pic>
        <p:nvPicPr>
          <p:cNvPr descr="Black and white upward shot of Golden Gate Bridge" id="154" name="Google Shape;154;p26"/>
          <p:cNvPicPr preferRelativeResize="0"/>
          <p:nvPr/>
        </p:nvPicPr>
        <p:blipFill rotWithShape="1">
          <a:blip r:embed="rId3">
            <a:alphaModFix/>
          </a:blip>
          <a:srcRect b="0" l="19071" r="4853" t="9"/>
          <a:stretch/>
        </p:blipFill>
        <p:spPr>
          <a:xfrm>
            <a:off x="3274676" y="0"/>
            <a:ext cx="5869325" cy="51435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If you See What I Mean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a:t>
            </a:r>
            <a:endParaRPr/>
          </a:p>
        </p:txBody>
      </p:sp>
      <p:sp>
        <p:nvSpPr>
          <p:cNvPr id="78" name="Google Shape;78;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attempt at general purpose system for describing things in terms of other things</a:t>
            </a:r>
            <a:endParaRPr/>
          </a:p>
          <a:p>
            <a:pPr indent="0" lvl="0" marL="0" rtl="0" algn="l">
              <a:spcBef>
                <a:spcPts val="1600"/>
              </a:spcBef>
              <a:spcAft>
                <a:spcPts val="1600"/>
              </a:spcAft>
              <a:buNone/>
            </a:pPr>
            <a:r>
              <a:rPr lang="en"/>
              <a:t>Any uses of a user-coin name implicitly involve a functional relation</a:t>
            </a:r>
            <a:endParaRPr/>
          </a:p>
        </p:txBody>
      </p:sp>
      <p:pic>
        <p:nvPicPr>
          <p:cNvPr id="79" name="Google Shape;79;p15"/>
          <p:cNvPicPr preferRelativeResize="0"/>
          <p:nvPr/>
        </p:nvPicPr>
        <p:blipFill rotWithShape="1">
          <a:blip r:embed="rId3">
            <a:alphaModFix/>
          </a:blip>
          <a:srcRect b="0" l="0" r="0" t="0"/>
          <a:stretch/>
        </p:blipFill>
        <p:spPr>
          <a:xfrm>
            <a:off x="562938" y="3448725"/>
            <a:ext cx="8018125" cy="76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Where Notation</a:t>
            </a:r>
            <a:endParaRPr/>
          </a:p>
        </p:txBody>
      </p:sp>
      <p:sp>
        <p:nvSpPr>
          <p:cNvPr id="85" name="Google Shape;85;p16"/>
          <p:cNvSpPr txBox="1"/>
          <p:nvPr>
            <p:ph idx="1" type="body"/>
          </p:nvPr>
        </p:nvSpPr>
        <p:spPr>
          <a:xfrm>
            <a:off x="460950" y="1712650"/>
            <a:ext cx="8222100" cy="271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Linguistic Structure -- qualified by where-clause</a:t>
            </a:r>
            <a:endParaRPr/>
          </a:p>
          <a:p>
            <a:pPr indent="-317500" lvl="0" marL="457200" rtl="0" algn="l">
              <a:spcBef>
                <a:spcPts val="0"/>
              </a:spcBef>
              <a:spcAft>
                <a:spcPts val="0"/>
              </a:spcAft>
              <a:buSzPts val="1400"/>
              <a:buChar char="●"/>
            </a:pPr>
            <a:r>
              <a:rPr lang="en"/>
              <a:t>Syntax -- acceptable configuration</a:t>
            </a:r>
            <a:endParaRPr/>
          </a:p>
          <a:p>
            <a:pPr indent="-317500" lvl="0" marL="457200" rtl="0" algn="l">
              <a:spcBef>
                <a:spcPts val="0"/>
              </a:spcBef>
              <a:spcAft>
                <a:spcPts val="0"/>
              </a:spcAft>
              <a:buSzPts val="1400"/>
              <a:buChar char="●"/>
            </a:pPr>
            <a:r>
              <a:rPr lang="en"/>
              <a:t>Semantic Constraints on linguistic structure</a:t>
            </a:r>
            <a:endParaRPr/>
          </a:p>
          <a:p>
            <a:pPr indent="-317500" lvl="0" marL="457200" rtl="0" algn="l">
              <a:spcBef>
                <a:spcPts val="0"/>
              </a:spcBef>
              <a:spcAft>
                <a:spcPts val="0"/>
              </a:spcAft>
              <a:buSzPts val="1400"/>
              <a:buChar char="●"/>
            </a:pPr>
            <a:r>
              <a:rPr lang="en"/>
              <a:t>t</a:t>
            </a:r>
            <a:r>
              <a:rPr lang="en"/>
              <a:t>ransfer -functions instead of class name</a:t>
            </a:r>
            <a:endParaRPr/>
          </a:p>
        </p:txBody>
      </p:sp>
      <p:pic>
        <p:nvPicPr>
          <p:cNvPr id="86" name="Google Shape;86;p16"/>
          <p:cNvPicPr preferRelativeResize="0"/>
          <p:nvPr/>
        </p:nvPicPr>
        <p:blipFill>
          <a:blip r:embed="rId3">
            <a:alphaModFix/>
          </a:blip>
          <a:stretch>
            <a:fillRect/>
          </a:stretch>
        </p:blipFill>
        <p:spPr>
          <a:xfrm>
            <a:off x="1978302" y="2805100"/>
            <a:ext cx="5209275" cy="2064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Physical ISWIM and Logical ISWIM</a:t>
            </a:r>
            <a:endParaRPr/>
          </a:p>
        </p:txBody>
      </p:sp>
      <p:sp>
        <p:nvSpPr>
          <p:cNvPr id="92" name="Google Shape;92;p1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Without a physical representation -- “Logical ISWIM”</a:t>
            </a:r>
            <a:endParaRPr/>
          </a:p>
          <a:p>
            <a:pPr indent="-304800" lvl="0" marL="457200" rtl="0" algn="l">
              <a:spcBef>
                <a:spcPts val="0"/>
              </a:spcBef>
              <a:spcAft>
                <a:spcPts val="0"/>
              </a:spcAft>
              <a:buSzPts val="1200"/>
              <a:buChar char="●"/>
            </a:pPr>
            <a:r>
              <a:rPr lang="en"/>
              <a:t>It grafts procedural notions onto a purely functional base without disturbing many of the desirable </a:t>
            </a:r>
            <a:r>
              <a:rPr lang="en"/>
              <a:t>properties</a:t>
            </a:r>
            <a:endParaRPr/>
          </a:p>
        </p:txBody>
      </p:sp>
      <p:sp>
        <p:nvSpPr>
          <p:cNvPr id="93" name="Google Shape;93;p17"/>
          <p:cNvSpPr txBox="1"/>
          <p:nvPr/>
        </p:nvSpPr>
        <p:spPr>
          <a:xfrm>
            <a:off x="3234025" y="357800"/>
            <a:ext cx="5565900" cy="20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Four-level concept</a:t>
            </a:r>
            <a:r>
              <a:rPr lang="en" sz="1800"/>
              <a:t>:</a:t>
            </a:r>
            <a:endParaRPr sz="1800"/>
          </a:p>
          <a:p>
            <a:pPr indent="-342900" lvl="0" marL="457200" rtl="0" algn="l">
              <a:spcBef>
                <a:spcPts val="0"/>
              </a:spcBef>
              <a:spcAft>
                <a:spcPts val="0"/>
              </a:spcAft>
              <a:buSzPts val="1800"/>
              <a:buChar char="●"/>
            </a:pPr>
            <a:r>
              <a:rPr lang="en" sz="1800"/>
              <a:t>Physical ISWIM -- reference language and publication and hardware language</a:t>
            </a:r>
            <a:endParaRPr sz="1800"/>
          </a:p>
          <a:p>
            <a:pPr indent="-342900" lvl="0" marL="457200" rtl="0" algn="l">
              <a:spcBef>
                <a:spcPts val="0"/>
              </a:spcBef>
              <a:spcAft>
                <a:spcPts val="0"/>
              </a:spcAft>
              <a:buSzPts val="1800"/>
              <a:buChar char="●"/>
            </a:pPr>
            <a:r>
              <a:rPr lang="en" sz="1800"/>
              <a:t>Logical ISWIM -- Uncommitted as to character sets and type faces but committed as to the sequence of textual elements and grammatical rules</a:t>
            </a:r>
            <a:endParaRPr sz="1800"/>
          </a:p>
          <a:p>
            <a:pPr indent="-342900" lvl="0" marL="457200" rtl="0" algn="l">
              <a:spcBef>
                <a:spcPts val="0"/>
              </a:spcBef>
              <a:spcAft>
                <a:spcPts val="0"/>
              </a:spcAft>
              <a:buSzPts val="1800"/>
              <a:buChar char="●"/>
            </a:pPr>
            <a:r>
              <a:rPr lang="en" sz="1800"/>
              <a:t>Abstract ISWIM -- “Tree Language”, committed to the grammatical categories and their nesting structure</a:t>
            </a:r>
            <a:endParaRPr sz="1800"/>
          </a:p>
          <a:p>
            <a:pPr indent="-342900" lvl="0" marL="457200" rtl="0" algn="l">
              <a:spcBef>
                <a:spcPts val="0"/>
              </a:spcBef>
              <a:spcAft>
                <a:spcPts val="0"/>
              </a:spcAft>
              <a:buSzPts val="1800"/>
              <a:buChar char="●"/>
            </a:pPr>
            <a:r>
              <a:rPr lang="en" sz="1800"/>
              <a:t>Applicative Expression -- another tree language, more austere</a:t>
            </a:r>
            <a:endParaRPr sz="1800"/>
          </a:p>
          <a:p>
            <a:pPr indent="-342900" lvl="0" marL="457200" rtl="0" algn="l">
              <a:spcBef>
                <a:spcPts val="0"/>
              </a:spcBef>
              <a:spcAft>
                <a:spcPts val="0"/>
              </a:spcAft>
              <a:buSzPts val="1800"/>
              <a:buChar char="●"/>
            </a:pPr>
            <a:r>
              <a:rPr lang="en" sz="1800"/>
              <a:t>1+2 or 2+3 -- syntax or grammar of language</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Abstract ISWIM</a:t>
            </a:r>
            <a:endParaRPr/>
          </a:p>
        </p:txBody>
      </p:sp>
      <p:sp>
        <p:nvSpPr>
          <p:cNvPr id="99" name="Google Shape;99;p18"/>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texts of abstract ISWIM are composite information structures called amessage’s</a:t>
            </a:r>
            <a:endParaRPr/>
          </a:p>
        </p:txBody>
      </p:sp>
      <p:pic>
        <p:nvPicPr>
          <p:cNvPr id="100" name="Google Shape;100;p18"/>
          <p:cNvPicPr preferRelativeResize="0"/>
          <p:nvPr/>
        </p:nvPicPr>
        <p:blipFill>
          <a:blip r:embed="rId3">
            <a:alphaModFix/>
          </a:blip>
          <a:stretch>
            <a:fillRect/>
          </a:stretch>
        </p:blipFill>
        <p:spPr>
          <a:xfrm>
            <a:off x="3754150" y="368975"/>
            <a:ext cx="4692200" cy="4405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Abstract ISWIM</a:t>
            </a:r>
            <a:endParaRPr/>
          </a:p>
        </p:txBody>
      </p:sp>
      <p:sp>
        <p:nvSpPr>
          <p:cNvPr id="106" name="Google Shape;106;p1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program-point definition introduces a deviant kind of function.</a:t>
            </a:r>
            <a:endParaRPr/>
          </a:p>
          <a:p>
            <a:pPr indent="0" lvl="0" marL="0" rtl="0" algn="l">
              <a:spcBef>
                <a:spcPts val="1600"/>
              </a:spcBef>
              <a:spcAft>
                <a:spcPts val="1600"/>
              </a:spcAft>
              <a:buNone/>
            </a:pPr>
            <a:r>
              <a:rPr lang="en"/>
              <a:t>Applying such a function precipitates premature termination of the where-expression containing it, and causes its result to be delivered as the value of the entire where-expression</a:t>
            </a:r>
            <a:endParaRPr/>
          </a:p>
        </p:txBody>
      </p:sp>
      <p:pic>
        <p:nvPicPr>
          <p:cNvPr id="107" name="Google Shape;107;p19"/>
          <p:cNvPicPr preferRelativeResize="0"/>
          <p:nvPr/>
        </p:nvPicPr>
        <p:blipFill>
          <a:blip r:embed="rId3">
            <a:alphaModFix/>
          </a:blip>
          <a:stretch>
            <a:fillRect/>
          </a:stretch>
        </p:blipFill>
        <p:spPr>
          <a:xfrm>
            <a:off x="3650950" y="419663"/>
            <a:ext cx="4915825" cy="4304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Relationship to LISP</a:t>
            </a:r>
            <a:endParaRPr/>
          </a:p>
        </p:txBody>
      </p:sp>
      <p:sp>
        <p:nvSpPr>
          <p:cNvPr id="113" name="Google Shape;113;p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No particular problem orientation</a:t>
            </a:r>
            <a:endParaRPr/>
          </a:p>
          <a:p>
            <a:pPr indent="-342900" lvl="0" marL="457200" rtl="0" algn="l">
              <a:spcBef>
                <a:spcPts val="0"/>
              </a:spcBef>
              <a:spcAft>
                <a:spcPts val="0"/>
              </a:spcAft>
              <a:buSzPts val="1800"/>
              <a:buAutoNum type="arabicPeriod"/>
            </a:pPr>
            <a:r>
              <a:rPr lang="en"/>
              <a:t>Outside a certain subset, ISWIN needs garbage collection(dynamic storage collection and LIFO)</a:t>
            </a:r>
            <a:endParaRPr/>
          </a:p>
          <a:p>
            <a:pPr indent="-342900" lvl="0" marL="457200" rtl="0" algn="l">
              <a:spcBef>
                <a:spcPts val="0"/>
              </a:spcBef>
              <a:spcAft>
                <a:spcPts val="0"/>
              </a:spcAft>
              <a:buSzPts val="1800"/>
              <a:buAutoNum type="arabicPeriod"/>
            </a:pPr>
            <a:r>
              <a:rPr lang="en"/>
              <a:t>Illuminate dark corners of LISP</a:t>
            </a:r>
            <a:endParaRPr/>
          </a:p>
          <a:p>
            <a:pPr indent="-342900" lvl="0" marL="457200" rtl="0" algn="l">
              <a:spcBef>
                <a:spcPts val="0"/>
              </a:spcBef>
              <a:spcAft>
                <a:spcPts val="0"/>
              </a:spcAft>
              <a:buSzPts val="1800"/>
              <a:buAutoNum type="arabicPeriod"/>
            </a:pPr>
            <a:r>
              <a:rPr lang="en"/>
              <a:t>Different textual appearance</a:t>
            </a:r>
            <a:endParaRPr/>
          </a:p>
          <a:p>
            <a:pPr indent="-317500" lvl="1" marL="914400" rtl="0" algn="l">
              <a:spcBef>
                <a:spcPts val="0"/>
              </a:spcBef>
              <a:spcAft>
                <a:spcPts val="0"/>
              </a:spcAft>
              <a:buSzPts val="1400"/>
              <a:buAutoNum type="alphaLcPeriod"/>
            </a:pPr>
            <a:r>
              <a:rPr lang="en"/>
              <a:t>Let or Where</a:t>
            </a:r>
            <a:endParaRPr/>
          </a:p>
          <a:p>
            <a:pPr indent="-317500" lvl="1" marL="914400" rtl="0" algn="l">
              <a:spcBef>
                <a:spcPts val="0"/>
              </a:spcBef>
              <a:spcAft>
                <a:spcPts val="0"/>
              </a:spcAft>
              <a:buSzPts val="1400"/>
              <a:buAutoNum type="alphaLcPeriod"/>
            </a:pPr>
            <a:r>
              <a:rPr lang="en"/>
              <a:t>Infixed operators</a:t>
            </a:r>
            <a:endParaRPr/>
          </a:p>
          <a:p>
            <a:pPr indent="-317500" lvl="1" marL="914400" rtl="0" algn="l">
              <a:spcBef>
                <a:spcPts val="0"/>
              </a:spcBef>
              <a:spcAft>
                <a:spcPts val="0"/>
              </a:spcAft>
              <a:buSzPts val="1400"/>
              <a:buAutoNum type="alphaLcPeriod"/>
            </a:pPr>
            <a:r>
              <a:rPr lang="en"/>
              <a:t>Indentation</a:t>
            </a:r>
            <a:endParaRPr/>
          </a:p>
          <a:p>
            <a:pPr indent="-342900" lvl="0" marL="457200" rtl="0" algn="l">
              <a:spcBef>
                <a:spcPts val="0"/>
              </a:spcBef>
              <a:spcAft>
                <a:spcPts val="0"/>
              </a:spcAft>
              <a:buSzPts val="1800"/>
              <a:buAutoNum type="arabicPeriod"/>
            </a:pPr>
            <a:r>
              <a:rPr lang="en"/>
              <a:t>Similar Logical properties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Equivalence 	Rules</a:t>
            </a:r>
            <a:endParaRPr/>
          </a:p>
        </p:txBody>
      </p:sp>
      <p:sp>
        <p:nvSpPr>
          <p:cNvPr id="119" name="Google Shape;119;p2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Subexpression</a:t>
            </a:r>
            <a:endParaRPr/>
          </a:p>
          <a:p>
            <a:pPr indent="-342900" lvl="0" marL="457200" rtl="0" algn="l">
              <a:spcBef>
                <a:spcPts val="0"/>
              </a:spcBef>
              <a:spcAft>
                <a:spcPts val="0"/>
              </a:spcAft>
              <a:buSzPts val="1800"/>
              <a:buChar char="●"/>
            </a:pPr>
            <a:r>
              <a:rPr lang="en"/>
              <a:t>User-coined names</a:t>
            </a:r>
            <a:endParaRPr/>
          </a:p>
          <a:p>
            <a:pPr indent="-342900" lvl="0" marL="457200" rtl="0" algn="l">
              <a:spcBef>
                <a:spcPts val="0"/>
              </a:spcBef>
              <a:spcAft>
                <a:spcPts val="0"/>
              </a:spcAft>
              <a:buSzPts val="1800"/>
              <a:buChar char="●"/>
            </a:pPr>
            <a:r>
              <a:rPr lang="en"/>
              <a:t>Built-in entities</a:t>
            </a:r>
            <a:endParaRPr/>
          </a:p>
          <a:p>
            <a:pPr indent="-342900" lvl="0" marL="457200" rtl="0" algn="l">
              <a:spcBef>
                <a:spcPts val="0"/>
              </a:spcBef>
              <a:spcAft>
                <a:spcPts val="0"/>
              </a:spcAft>
              <a:buSzPts val="1800"/>
              <a:buChar char="●"/>
            </a:pPr>
            <a:r>
              <a:rPr lang="en"/>
              <a:t>Named entities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